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58" r:id="rId5"/>
    <p:sldId id="259" r:id="rId6"/>
    <p:sldId id="260"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68152B6-2F06-4597-8EAA-8FBF7FC071AE}" type="datetimeFigureOut">
              <a:rPr lang="en-US" smtClean="0"/>
              <a:pPr/>
              <a:t>6/3/2010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4A39A-294C-4226-AA4F-D4B11B398A6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8152B6-2F06-4597-8EAA-8FBF7FC071AE}" type="datetimeFigureOut">
              <a:rPr lang="en-US" smtClean="0"/>
              <a:pPr/>
              <a:t>6/3/2010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4A39A-294C-4226-AA4F-D4B11B398A6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8152B6-2F06-4597-8EAA-8FBF7FC071AE}" type="datetimeFigureOut">
              <a:rPr lang="en-US" smtClean="0"/>
              <a:pPr/>
              <a:t>6/3/2010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4A39A-294C-4226-AA4F-D4B11B398A6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8152B6-2F06-4597-8EAA-8FBF7FC071AE}" type="datetimeFigureOut">
              <a:rPr lang="en-US" smtClean="0"/>
              <a:pPr/>
              <a:t>6/3/2010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4A39A-294C-4226-AA4F-D4B11B398A6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8152B6-2F06-4597-8EAA-8FBF7FC071AE}" type="datetimeFigureOut">
              <a:rPr lang="en-US" smtClean="0"/>
              <a:pPr/>
              <a:t>6/3/2010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4A39A-294C-4226-AA4F-D4B11B398A6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8152B6-2F06-4597-8EAA-8FBF7FC071AE}" type="datetimeFigureOut">
              <a:rPr lang="en-US" smtClean="0"/>
              <a:pPr/>
              <a:t>6/3/2010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44A39A-294C-4226-AA4F-D4B11B398A6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68152B6-2F06-4597-8EAA-8FBF7FC071AE}" type="datetimeFigureOut">
              <a:rPr lang="en-US" smtClean="0"/>
              <a:pPr/>
              <a:t>6/3/2010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44A39A-294C-4226-AA4F-D4B11B398A6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8152B6-2F06-4597-8EAA-8FBF7FC071AE}" type="datetimeFigureOut">
              <a:rPr lang="en-US" smtClean="0"/>
              <a:pPr/>
              <a:t>6/3/2010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44A39A-294C-4226-AA4F-D4B11B398A6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8152B6-2F06-4597-8EAA-8FBF7FC071AE}" type="datetimeFigureOut">
              <a:rPr lang="en-US" smtClean="0"/>
              <a:pPr/>
              <a:t>6/3/2010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44A39A-294C-4226-AA4F-D4B11B398A6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8152B6-2F06-4597-8EAA-8FBF7FC071AE}" type="datetimeFigureOut">
              <a:rPr lang="en-US" smtClean="0"/>
              <a:pPr/>
              <a:t>6/3/2010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44A39A-294C-4226-AA4F-D4B11B398A6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8152B6-2F06-4597-8EAA-8FBF7FC071AE}" type="datetimeFigureOut">
              <a:rPr lang="en-US" smtClean="0"/>
              <a:pPr/>
              <a:t>6/3/2010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44A39A-294C-4226-AA4F-D4B11B398A6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8152B6-2F06-4597-8EAA-8FBF7FC071AE}" type="datetimeFigureOut">
              <a:rPr lang="en-US" smtClean="0"/>
              <a:pPr/>
              <a:t>6/3/2010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44A39A-294C-4226-AA4F-D4B11B398A6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hyperlink" Target="http://www.gulfglobe.com/" TargetMode="External"/><Relationship Id="rId2" Type="http://schemas.openxmlformats.org/officeDocument/2006/relationships/image" Target="../media/image22.jpeg"/><Relationship Id="rId1" Type="http://schemas.openxmlformats.org/officeDocument/2006/relationships/slideLayout" Target="../slideLayouts/slideLayout6.xml"/><Relationship Id="rId6" Type="http://schemas.openxmlformats.org/officeDocument/2006/relationships/hyperlink" Target="http://www.swimmingchampion.com/" TargetMode="External"/><Relationship Id="rId5" Type="http://schemas.openxmlformats.org/officeDocument/2006/relationships/hyperlink" Target="http://www.sportnews.com/" TargetMode="External"/><Relationship Id="rId4" Type="http://schemas.openxmlformats.org/officeDocument/2006/relationships/hyperlink" Target="http://www.slcsport.com/"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upload.wikimedia.org/wikipedia/en/1/17/Cumberlandite.JPG" TargetMode="External"/><Relationship Id="rId3" Type="http://schemas.openxmlformats.org/officeDocument/2006/relationships/hyperlink" Target="http://en.wikipedia.org/wiki/Serpentine" TargetMode="External"/><Relationship Id="rId7" Type="http://schemas.openxmlformats.org/officeDocument/2006/relationships/hyperlink" Target="#cite_note-0"/><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hyperlink" Target="http://en.wikipedia.org/wiki/State_mineral" TargetMode="External"/><Relationship Id="rId5" Type="http://schemas.openxmlformats.org/officeDocument/2006/relationships/hyperlink" Target="http://en.wikipedia.org/wiki/Rhode_Island" TargetMode="External"/><Relationship Id="rId10" Type="http://schemas.openxmlformats.org/officeDocument/2006/relationships/hyperlink" Target="http://en.wikipedia.org/wiki/American_Revolutionary_War" TargetMode="External"/><Relationship Id="rId4" Type="http://schemas.openxmlformats.org/officeDocument/2006/relationships/hyperlink" Target="http://en.wikipedia.org/wiki/Antigorite" TargetMode="External"/><Relationship Id="rId9"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hyperlink" Target="http://en.wikipedia.org/wiki/Whale_song" TargetMode="External"/><Relationship Id="rId2"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hyperlink" Target="http://en.wikipedia.org/wiki/Whale_surfacing_behaviour" TargetMode="External"/><Relationship Id="rId5" Type="http://schemas.openxmlformats.org/officeDocument/2006/relationships/hyperlink" Target="http://en.wikipedia.org/wiki/Pound_(mass)" TargetMode="Externa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3.jpeg"/><Relationship Id="rId7" Type="http://schemas.openxmlformats.org/officeDocument/2006/relationships/hyperlink" Target="http://www.providencebruins.com/FrontPage/Index/" TargetMode="External"/><Relationship Id="rId2" Type="http://schemas.openxmlformats.org/officeDocument/2006/relationships/hyperlink" Target="http://web.minorleaguebaseball.com/milb/stats/stats.jsp?sid=milb&amp;t=p_pbp&amp;pid=457508" TargetMode="External"/><Relationship Id="rId1" Type="http://schemas.openxmlformats.org/officeDocument/2006/relationships/slideLayout" Target="../slideLayouts/slideLayout6.xml"/><Relationship Id="rId6" Type="http://schemas.openxmlformats.org/officeDocument/2006/relationships/hyperlink" Target="http://web.minorleaguebaseball.com/milb/stats/stats.jsp?t=t_ibp&amp;cid=533&amp;stn=true&amp;sid=t533" TargetMode="External"/><Relationship Id="rId5" Type="http://schemas.openxmlformats.org/officeDocument/2006/relationships/hyperlink" Target="http://web.minorleaguebaseball.com/milb/stats/stats.jsp?sid=milb&amp;t=p_pbp&amp;pid=452080" TargetMode="External"/><Relationship Id="rId4" Type="http://schemas.openxmlformats.org/officeDocument/2006/relationships/hyperlink" Target="http://web.minorleaguebaseball.com/milb/stats/stats.jsp?sid=milb&amp;t=p_pbp&amp;pid=407871" TargetMode="External"/><Relationship Id="rId9"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Rhode Island</a:t>
            </a:r>
            <a:endParaRPr lang="en-US" dirty="0"/>
          </a:p>
        </p:txBody>
      </p:sp>
      <p:sp>
        <p:nvSpPr>
          <p:cNvPr id="4" name="Rectangle 3"/>
          <p:cNvSpPr/>
          <p:nvPr/>
        </p:nvSpPr>
        <p:spPr>
          <a:xfrm rot="19355022">
            <a:off x="292044" y="1608783"/>
            <a:ext cx="4750659"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2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My Technology Project</a:t>
            </a:r>
            <a:endParaRPr lang="en-US" sz="32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5122" name="Picture 2" descr="Rhode Island State Bird"/>
          <p:cNvPicPr>
            <a:picLocks noChangeAspect="1" noChangeArrowheads="1"/>
          </p:cNvPicPr>
          <p:nvPr/>
        </p:nvPicPr>
        <p:blipFill>
          <a:blip r:embed="rId2"/>
          <a:srcRect/>
          <a:stretch>
            <a:fillRect/>
          </a:stretch>
        </p:blipFill>
        <p:spPr bwMode="auto">
          <a:xfrm>
            <a:off x="6286500" y="381000"/>
            <a:ext cx="2857500" cy="2857500"/>
          </a:xfrm>
          <a:prstGeom prst="rect">
            <a:avLst/>
          </a:prstGeom>
          <a:noFill/>
        </p:spPr>
      </p:pic>
      <p:pic>
        <p:nvPicPr>
          <p:cNvPr id="5124" name="Picture 4" descr="Striped Bass"/>
          <p:cNvPicPr>
            <a:picLocks noChangeAspect="1" noChangeArrowheads="1"/>
          </p:cNvPicPr>
          <p:nvPr/>
        </p:nvPicPr>
        <p:blipFill>
          <a:blip r:embed="rId3"/>
          <a:srcRect/>
          <a:stretch>
            <a:fillRect/>
          </a:stretch>
        </p:blipFill>
        <p:spPr bwMode="auto">
          <a:xfrm>
            <a:off x="381000" y="4800600"/>
            <a:ext cx="3333750" cy="1457326"/>
          </a:xfrm>
          <a:prstGeom prst="rect">
            <a:avLst/>
          </a:prstGeom>
          <a:noFill/>
        </p:spPr>
      </p:pic>
      <p:pic>
        <p:nvPicPr>
          <p:cNvPr id="5126" name="Picture 6" descr="Rhode Island state flag"/>
          <p:cNvPicPr>
            <a:picLocks noChangeAspect="1" noChangeArrowheads="1"/>
          </p:cNvPicPr>
          <p:nvPr/>
        </p:nvPicPr>
        <p:blipFill>
          <a:blip r:embed="rId4"/>
          <a:srcRect/>
          <a:stretch>
            <a:fillRect/>
          </a:stretch>
        </p:blipFill>
        <p:spPr bwMode="auto">
          <a:xfrm>
            <a:off x="6572250" y="4467225"/>
            <a:ext cx="2571750" cy="2390775"/>
          </a:xfrm>
          <a:prstGeom prst="rect">
            <a:avLst/>
          </a:prstGeom>
          <a:noFill/>
        </p:spPr>
      </p:pic>
      <p:sp>
        <p:nvSpPr>
          <p:cNvPr id="8" name="Subtitle 7"/>
          <p:cNvSpPr>
            <a:spLocks noGrp="1"/>
          </p:cNvSpPr>
          <p:nvPr>
            <p:ph type="subTitle" idx="1"/>
          </p:nvPr>
        </p:nvSpPr>
        <p:spPr/>
        <p:txBody>
          <a:bodyPr/>
          <a:lstStyle/>
          <a:p>
            <a:r>
              <a:rPr lang="en-US" dirty="0" smtClean="0"/>
              <a:t>By </a:t>
            </a:r>
            <a:r>
              <a:rPr lang="en-US" smtClean="0">
                <a:latin typeface="Symbol" pitchFamily="18" charset="2"/>
              </a:rPr>
              <a:t>Tore </a:t>
            </a:r>
            <a:r>
              <a:rPr lang="en-US" smtClean="0"/>
              <a:t>and  </a:t>
            </a:r>
            <a:r>
              <a:rPr lang="en-US" dirty="0" smtClean="0">
                <a:latin typeface="Symbol" pitchFamily="18" charset="2"/>
              </a:rPr>
              <a:t>Ava</a:t>
            </a:r>
            <a:endParaRPr lang="en-US" dirty="0">
              <a:latin typeface="Symbol" pitchFamily="18" charset="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World records</a:t>
            </a:r>
            <a:endParaRPr lang="en-US" dirty="0"/>
          </a:p>
        </p:txBody>
      </p:sp>
      <p:pic>
        <p:nvPicPr>
          <p:cNvPr id="1026" name="Picture 2" descr="http://www.pumpkinnook.com/giants/pics2005/1469checkon.jpg"/>
          <p:cNvPicPr>
            <a:picLocks noChangeAspect="1" noChangeArrowheads="1"/>
          </p:cNvPicPr>
          <p:nvPr/>
        </p:nvPicPr>
        <p:blipFill>
          <a:blip r:embed="rId2"/>
          <a:srcRect/>
          <a:stretch>
            <a:fillRect/>
          </a:stretch>
        </p:blipFill>
        <p:spPr bwMode="auto">
          <a:xfrm>
            <a:off x="0" y="1219200"/>
            <a:ext cx="3333750" cy="2505076"/>
          </a:xfrm>
          <a:prstGeom prst="rect">
            <a:avLst/>
          </a:prstGeom>
          <a:noFill/>
        </p:spPr>
      </p:pic>
      <p:sp>
        <p:nvSpPr>
          <p:cNvPr id="4" name="Rectangle 3"/>
          <p:cNvSpPr/>
          <p:nvPr/>
        </p:nvSpPr>
        <p:spPr>
          <a:xfrm>
            <a:off x="3657600" y="1524000"/>
            <a:ext cx="4572000" cy="1754326"/>
          </a:xfrm>
          <a:prstGeom prst="rect">
            <a:avLst/>
          </a:prstGeom>
        </p:spPr>
        <p:txBody>
          <a:bodyPr>
            <a:spAutoFit/>
          </a:bodyPr>
          <a:lstStyle/>
          <a:p>
            <a:r>
              <a:rPr lang="en-US" dirty="0" smtClean="0"/>
              <a:t>Pictured above, is the 2005 world record pumpkin. It weighed in at 1,469 pounds. It was grown by Larry </a:t>
            </a:r>
            <a:r>
              <a:rPr lang="en-US" dirty="0" err="1" smtClean="0"/>
              <a:t>Checkon</a:t>
            </a:r>
            <a:r>
              <a:rPr lang="en-US" dirty="0" smtClean="0"/>
              <a:t> of North Cambria, Pennsylvania. It was weighed in on October 1, 2005 at the Pennsylvania Giant Pumpkin Growers </a:t>
            </a:r>
            <a:r>
              <a:rPr lang="en-US" dirty="0" err="1" smtClean="0"/>
              <a:t>Weighoff</a:t>
            </a:r>
            <a:r>
              <a:rPr lang="en-US" dirty="0" smtClean="0"/>
              <a:t>.</a:t>
            </a:r>
            <a:endParaRPr lang="en-US" dirty="0"/>
          </a:p>
        </p:txBody>
      </p:sp>
      <p:pic>
        <p:nvPicPr>
          <p:cNvPr id="1028" name="Picture 4" descr="photo: AP / Thomas Kienzle"/>
          <p:cNvPicPr>
            <a:picLocks noChangeAspect="1" noChangeArrowheads="1"/>
          </p:cNvPicPr>
          <p:nvPr/>
        </p:nvPicPr>
        <p:blipFill>
          <a:blip r:embed="rId3"/>
          <a:srcRect/>
          <a:stretch>
            <a:fillRect/>
          </a:stretch>
        </p:blipFill>
        <p:spPr bwMode="auto">
          <a:xfrm>
            <a:off x="0" y="3962400"/>
            <a:ext cx="4457700" cy="2686051"/>
          </a:xfrm>
          <a:prstGeom prst="rect">
            <a:avLst/>
          </a:prstGeom>
          <a:noFill/>
        </p:spPr>
      </p:pic>
      <p:sp>
        <p:nvSpPr>
          <p:cNvPr id="6" name="Rectangle 5"/>
          <p:cNvSpPr/>
          <p:nvPr/>
        </p:nvSpPr>
        <p:spPr>
          <a:xfrm>
            <a:off x="4495800" y="4114800"/>
            <a:ext cx="4495800" cy="2585323"/>
          </a:xfrm>
          <a:prstGeom prst="rect">
            <a:avLst/>
          </a:prstGeom>
        </p:spPr>
        <p:txBody>
          <a:bodyPr wrap="square">
            <a:spAutoFit/>
          </a:bodyPr>
          <a:lstStyle/>
          <a:p>
            <a:r>
              <a:rPr lang="en-US" dirty="0" smtClean="0"/>
              <a:t>NEW </a:t>
            </a:r>
            <a:r>
              <a:rPr lang="en-US" dirty="0" smtClean="0">
                <a:hlinkClick r:id="rId4"/>
              </a:rPr>
              <a:t>PORT</a:t>
            </a:r>
            <a:r>
              <a:rPr lang="en-US" dirty="0" smtClean="0"/>
              <a:t> RICHEY - Unlike many conventional team </a:t>
            </a:r>
            <a:r>
              <a:rPr lang="en-US" dirty="0" smtClean="0">
                <a:hlinkClick r:id="rId5"/>
              </a:rPr>
              <a:t>sports</a:t>
            </a:r>
            <a:r>
              <a:rPr lang="en-US" dirty="0" smtClean="0"/>
              <a:t>, </a:t>
            </a:r>
            <a:r>
              <a:rPr lang="en-US" dirty="0" smtClean="0">
                <a:hlinkClick r:id="rId6"/>
              </a:rPr>
              <a:t>swimming</a:t>
            </a:r>
            <a:r>
              <a:rPr lang="en-US" dirty="0" smtClean="0"/>
              <a:t> is one that can be participated in competitively well after athletes surpass their physical "prime." Tarpon Springs resident Casey </a:t>
            </a:r>
            <a:r>
              <a:rPr lang="en-US" dirty="0" err="1" smtClean="0"/>
              <a:t>Claflin</a:t>
            </a:r>
            <a:r>
              <a:rPr lang="en-US" dirty="0" smtClean="0"/>
              <a:t>, who also serves as the swim coach for </a:t>
            </a:r>
            <a:r>
              <a:rPr lang="en-US" dirty="0" smtClean="0">
                <a:hlinkClick r:id="rId7"/>
              </a:rPr>
              <a:t>Gulf</a:t>
            </a:r>
            <a:r>
              <a:rPr lang="en-US" dirty="0" smtClean="0"/>
              <a:t> High and coaches at the New Port Richey Recreation and Aquatics Center, continues to prove that reality...</a:t>
            </a:r>
            <a:endParaRPr lang="en-US" dirty="0"/>
          </a:p>
        </p:txBody>
      </p:sp>
      <p:sp>
        <p:nvSpPr>
          <p:cNvPr id="7" name="TextBox 6"/>
          <p:cNvSpPr txBox="1"/>
          <p:nvPr/>
        </p:nvSpPr>
        <p:spPr>
          <a:xfrm>
            <a:off x="838200" y="6642556"/>
            <a:ext cx="2133600" cy="215444"/>
          </a:xfrm>
          <a:prstGeom prst="rect">
            <a:avLst/>
          </a:prstGeom>
          <a:noFill/>
        </p:spPr>
        <p:txBody>
          <a:bodyPr wrap="square" rtlCol="0">
            <a:spAutoFit/>
          </a:bodyPr>
          <a:lstStyle/>
          <a:p>
            <a:r>
              <a:rPr lang="en-US" sz="800" dirty="0" smtClean="0"/>
              <a:t>Gulf high swim coach</a:t>
            </a:r>
            <a:endParaRPr lang="en-US" sz="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Rocks and Minerals</a:t>
            </a:r>
            <a:endParaRPr lang="en-US" dirty="0"/>
          </a:p>
        </p:txBody>
      </p:sp>
      <p:pic>
        <p:nvPicPr>
          <p:cNvPr id="1026" name="Picture 2" descr="http://www.konan-wu.ac.jp/~nobutoki/gemstones/images/bowenite.jpg"/>
          <p:cNvPicPr>
            <a:picLocks noChangeAspect="1" noChangeArrowheads="1"/>
          </p:cNvPicPr>
          <p:nvPr/>
        </p:nvPicPr>
        <p:blipFill>
          <a:blip r:embed="rId2"/>
          <a:srcRect/>
          <a:stretch>
            <a:fillRect/>
          </a:stretch>
        </p:blipFill>
        <p:spPr bwMode="auto">
          <a:xfrm>
            <a:off x="381000" y="1219200"/>
            <a:ext cx="1917929" cy="1743075"/>
          </a:xfrm>
          <a:prstGeom prst="rect">
            <a:avLst/>
          </a:prstGeom>
          <a:noFill/>
        </p:spPr>
      </p:pic>
      <p:sp>
        <p:nvSpPr>
          <p:cNvPr id="6" name="Rectangle 5"/>
          <p:cNvSpPr/>
          <p:nvPr/>
        </p:nvSpPr>
        <p:spPr>
          <a:xfrm>
            <a:off x="228600" y="2971800"/>
            <a:ext cx="1981200" cy="507831"/>
          </a:xfrm>
          <a:prstGeom prst="rect">
            <a:avLst/>
          </a:prstGeom>
        </p:spPr>
        <p:txBody>
          <a:bodyPr wrap="square">
            <a:spAutoFit/>
          </a:bodyPr>
          <a:lstStyle/>
          <a:p>
            <a:r>
              <a:rPr lang="en-US" sz="900" dirty="0" smtClean="0"/>
              <a:t>http://www.konan-wu.ac.jp/~nobutoki/gemstones/images/bowenite.jpg</a:t>
            </a:r>
            <a:endParaRPr lang="en-US" sz="900" dirty="0"/>
          </a:p>
        </p:txBody>
      </p:sp>
      <p:sp>
        <p:nvSpPr>
          <p:cNvPr id="7" name="Rectangle 6"/>
          <p:cNvSpPr/>
          <p:nvPr/>
        </p:nvSpPr>
        <p:spPr>
          <a:xfrm>
            <a:off x="2362200" y="1295400"/>
            <a:ext cx="5943600" cy="1169551"/>
          </a:xfrm>
          <a:prstGeom prst="rect">
            <a:avLst/>
          </a:prstGeom>
        </p:spPr>
        <p:txBody>
          <a:bodyPr wrap="square">
            <a:spAutoFit/>
          </a:bodyPr>
          <a:lstStyle/>
          <a:p>
            <a:r>
              <a:rPr lang="en-US" sz="1400" b="1" dirty="0" err="1" smtClean="0"/>
              <a:t>Bowenite</a:t>
            </a:r>
            <a:r>
              <a:rPr lang="en-US" sz="1400" dirty="0" smtClean="0"/>
              <a:t> is a hard, compact variety of the </a:t>
            </a:r>
            <a:r>
              <a:rPr lang="en-US" sz="1400" dirty="0" smtClean="0">
                <a:hlinkClick r:id="rId3" action="ppaction://hlinkfile" tooltip="Serpentine"/>
              </a:rPr>
              <a:t>serpentine</a:t>
            </a:r>
            <a:r>
              <a:rPr lang="en-US" sz="1400" dirty="0" smtClean="0"/>
              <a:t> species </a:t>
            </a:r>
            <a:r>
              <a:rPr lang="en-US" sz="1400" dirty="0" err="1" smtClean="0">
                <a:hlinkClick r:id="rId4" action="ppaction://hlinkfile" tooltip="Antigorite"/>
              </a:rPr>
              <a:t>antigorite</a:t>
            </a:r>
            <a:r>
              <a:rPr lang="en-US" sz="1400" dirty="0" smtClean="0"/>
              <a:t> found in several places throughout the world, notably in </a:t>
            </a:r>
            <a:r>
              <a:rPr lang="en-US" sz="1400" dirty="0" smtClean="0">
                <a:hlinkClick r:id="rId5" action="ppaction://hlinkfile" tooltip="Rhode Island"/>
              </a:rPr>
              <a:t>Rhode Island</a:t>
            </a:r>
            <a:r>
              <a:rPr lang="en-US" sz="1400" dirty="0" smtClean="0"/>
              <a:t> where in 1966 it was adopted as the </a:t>
            </a:r>
            <a:r>
              <a:rPr lang="en-US" sz="1400" dirty="0" smtClean="0">
                <a:hlinkClick r:id="rId6" action="ppaction://hlinkfile" tooltip="State mineral"/>
              </a:rPr>
              <a:t>state mineral</a:t>
            </a:r>
            <a:r>
              <a:rPr lang="en-US" sz="1400" dirty="0" smtClean="0"/>
              <a:t>.</a:t>
            </a:r>
            <a:r>
              <a:rPr lang="en-US" sz="1400" baseline="30000" dirty="0" smtClean="0">
                <a:hlinkClick r:id="rId7" action="ppaction://hlinkfile"/>
              </a:rPr>
              <a:t>[1]</a:t>
            </a:r>
            <a:r>
              <a:rPr lang="en-US" sz="1400" dirty="0" smtClean="0"/>
              <a:t> Other known sources include Afghanistan, China, New Zealand, and South Africa. Low demand and low world prices have made it uneconomical to mine. </a:t>
            </a:r>
            <a:endParaRPr lang="en-US" sz="1400" dirty="0"/>
          </a:p>
        </p:txBody>
      </p:sp>
      <p:pic>
        <p:nvPicPr>
          <p:cNvPr id="1028" name="Picture 4" descr="File:Cumberlandite.JPG">
            <a:hlinkClick r:id="rId8"/>
          </p:cNvPr>
          <p:cNvPicPr>
            <a:picLocks noChangeAspect="1" noChangeArrowheads="1"/>
          </p:cNvPicPr>
          <p:nvPr/>
        </p:nvPicPr>
        <p:blipFill>
          <a:blip r:embed="rId9" cstate="print"/>
          <a:srcRect/>
          <a:stretch>
            <a:fillRect/>
          </a:stretch>
        </p:blipFill>
        <p:spPr bwMode="auto">
          <a:xfrm>
            <a:off x="457200" y="4114800"/>
            <a:ext cx="1819275" cy="1379981"/>
          </a:xfrm>
          <a:prstGeom prst="rect">
            <a:avLst/>
          </a:prstGeom>
          <a:noFill/>
        </p:spPr>
      </p:pic>
      <p:sp>
        <p:nvSpPr>
          <p:cNvPr id="9" name="Rectangle 8"/>
          <p:cNvSpPr/>
          <p:nvPr/>
        </p:nvSpPr>
        <p:spPr>
          <a:xfrm>
            <a:off x="228600" y="5638800"/>
            <a:ext cx="2362200" cy="338554"/>
          </a:xfrm>
          <a:prstGeom prst="rect">
            <a:avLst/>
          </a:prstGeom>
        </p:spPr>
        <p:txBody>
          <a:bodyPr wrap="square">
            <a:spAutoFit/>
          </a:bodyPr>
          <a:lstStyle/>
          <a:p>
            <a:r>
              <a:rPr lang="en-US" sz="800" dirty="0" smtClean="0"/>
              <a:t>http://en.wikipedia.org/wiki/File:Cumberlandite.JPG</a:t>
            </a:r>
            <a:endParaRPr lang="en-US" sz="800" dirty="0"/>
          </a:p>
        </p:txBody>
      </p:sp>
      <p:sp>
        <p:nvSpPr>
          <p:cNvPr id="10" name="Rectangle 9"/>
          <p:cNvSpPr/>
          <p:nvPr/>
        </p:nvSpPr>
        <p:spPr>
          <a:xfrm>
            <a:off x="2514600" y="4114800"/>
            <a:ext cx="4572000" cy="1200329"/>
          </a:xfrm>
          <a:prstGeom prst="rect">
            <a:avLst/>
          </a:prstGeom>
        </p:spPr>
        <p:txBody>
          <a:bodyPr>
            <a:spAutoFit/>
          </a:bodyPr>
          <a:lstStyle/>
          <a:p>
            <a:r>
              <a:rPr lang="en-US" dirty="0" smtClean="0"/>
              <a:t>Colonists tried to make cannon from the mineral during the </a:t>
            </a:r>
            <a:r>
              <a:rPr lang="en-US" dirty="0" smtClean="0">
                <a:hlinkClick r:id="rId10" action="ppaction://hlinkfile" tooltip="American Revolutionary War"/>
              </a:rPr>
              <a:t>Revolutionary War</a:t>
            </a:r>
            <a:r>
              <a:rPr lang="en-US" dirty="0" smtClean="0"/>
              <a:t>, but the cannon cracked because of the weakness of the iron.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04800"/>
            <a:ext cx="6705600" cy="523220"/>
          </a:xfrm>
          <a:prstGeom prst="rect">
            <a:avLst/>
          </a:prstGeom>
          <a:noFill/>
        </p:spPr>
        <p:txBody>
          <a:bodyPr wrap="square" rtlCol="0">
            <a:spAutoFit/>
          </a:bodyPr>
          <a:lstStyle/>
          <a:p>
            <a:r>
              <a:rPr lang="en-US" sz="2800" dirty="0" smtClean="0">
                <a:latin typeface="Bangle" pitchFamily="2" charset="0"/>
              </a:rPr>
              <a:t>Plants of Rhode Island</a:t>
            </a:r>
            <a:endParaRPr lang="en-US" sz="2800" dirty="0">
              <a:latin typeface="Bangle" pitchFamily="2" charset="0"/>
            </a:endParaRPr>
          </a:p>
        </p:txBody>
      </p:sp>
      <p:pic>
        <p:nvPicPr>
          <p:cNvPr id="1026" name="Picture 2" descr="Black-Eyed Susan"/>
          <p:cNvPicPr>
            <a:picLocks noChangeAspect="1" noChangeArrowheads="1"/>
          </p:cNvPicPr>
          <p:nvPr/>
        </p:nvPicPr>
        <p:blipFill>
          <a:blip r:embed="rId2"/>
          <a:srcRect/>
          <a:stretch>
            <a:fillRect/>
          </a:stretch>
        </p:blipFill>
        <p:spPr bwMode="auto">
          <a:xfrm>
            <a:off x="228600" y="1295400"/>
            <a:ext cx="1447800" cy="1447800"/>
          </a:xfrm>
          <a:prstGeom prst="rect">
            <a:avLst/>
          </a:prstGeom>
          <a:noFill/>
        </p:spPr>
      </p:pic>
      <p:sp>
        <p:nvSpPr>
          <p:cNvPr id="5" name="Rectangle 4"/>
          <p:cNvSpPr/>
          <p:nvPr/>
        </p:nvSpPr>
        <p:spPr>
          <a:xfrm>
            <a:off x="1752600" y="1219200"/>
            <a:ext cx="4572000" cy="1384995"/>
          </a:xfrm>
          <a:prstGeom prst="rect">
            <a:avLst/>
          </a:prstGeom>
        </p:spPr>
        <p:txBody>
          <a:bodyPr>
            <a:spAutoFit/>
          </a:bodyPr>
          <a:lstStyle/>
          <a:p>
            <a:r>
              <a:rPr lang="en-US" sz="1400" b="1" dirty="0" smtClean="0"/>
              <a:t>Black-Eyed Susan</a:t>
            </a:r>
          </a:p>
          <a:p>
            <a:endParaRPr lang="en-US" sz="1400" b="1" dirty="0" smtClean="0"/>
          </a:p>
          <a:p>
            <a:r>
              <a:rPr lang="en-US" sz="1400" dirty="0" smtClean="0"/>
              <a:t>These cheerful golden "daisies" adorn open fields and meadows in late Summer. Though not originally native to the Northeast, they have extended their range here from the midwest. </a:t>
            </a:r>
            <a:endParaRPr lang="en-US" sz="1400" dirty="0"/>
          </a:p>
        </p:txBody>
      </p:sp>
      <p:pic>
        <p:nvPicPr>
          <p:cNvPr id="1028" name="Picture 4" descr="Indian Pipe"/>
          <p:cNvPicPr>
            <a:picLocks noChangeAspect="1" noChangeArrowheads="1"/>
          </p:cNvPicPr>
          <p:nvPr/>
        </p:nvPicPr>
        <p:blipFill>
          <a:blip r:embed="rId3"/>
          <a:srcRect/>
          <a:stretch>
            <a:fillRect/>
          </a:stretch>
        </p:blipFill>
        <p:spPr bwMode="auto">
          <a:xfrm>
            <a:off x="6629400" y="2971800"/>
            <a:ext cx="1447800" cy="1447800"/>
          </a:xfrm>
          <a:prstGeom prst="rect">
            <a:avLst/>
          </a:prstGeom>
          <a:noFill/>
        </p:spPr>
      </p:pic>
      <p:sp>
        <p:nvSpPr>
          <p:cNvPr id="7" name="Rectangle 6"/>
          <p:cNvSpPr/>
          <p:nvPr/>
        </p:nvSpPr>
        <p:spPr>
          <a:xfrm>
            <a:off x="1981200" y="2895600"/>
            <a:ext cx="4572000" cy="1600438"/>
          </a:xfrm>
          <a:prstGeom prst="rect">
            <a:avLst/>
          </a:prstGeom>
        </p:spPr>
        <p:txBody>
          <a:bodyPr>
            <a:spAutoFit/>
          </a:bodyPr>
          <a:lstStyle/>
          <a:p>
            <a:r>
              <a:rPr lang="en-US" sz="1400" b="1" dirty="0" smtClean="0"/>
              <a:t>Indian Pipe</a:t>
            </a:r>
          </a:p>
          <a:p>
            <a:endParaRPr lang="en-US" sz="1400" b="1" dirty="0" smtClean="0"/>
          </a:p>
          <a:p>
            <a:r>
              <a:rPr lang="en-US" sz="1400" dirty="0" smtClean="0"/>
              <a:t>This ghost-like plant can be found in the woods from Midsummer to Fall. Having no chlorophyll, it is a saprophyte, obtaining its nourishment from the leaf mold. The white, downward-curving, bell-like blossoms turn pinkish, and upward, when the seeds start to ripen. </a:t>
            </a:r>
            <a:endParaRPr lang="en-US" sz="1400" dirty="0"/>
          </a:p>
        </p:txBody>
      </p:sp>
      <p:pic>
        <p:nvPicPr>
          <p:cNvPr id="1030" name="Picture 6" descr="Deptford Pink"/>
          <p:cNvPicPr>
            <a:picLocks noChangeAspect="1" noChangeArrowheads="1"/>
          </p:cNvPicPr>
          <p:nvPr/>
        </p:nvPicPr>
        <p:blipFill>
          <a:blip r:embed="rId4"/>
          <a:srcRect/>
          <a:stretch>
            <a:fillRect/>
          </a:stretch>
        </p:blipFill>
        <p:spPr bwMode="auto">
          <a:xfrm>
            <a:off x="304800" y="4953000"/>
            <a:ext cx="1447800" cy="1447800"/>
          </a:xfrm>
          <a:prstGeom prst="rect">
            <a:avLst/>
          </a:prstGeom>
          <a:noFill/>
        </p:spPr>
      </p:pic>
      <p:sp>
        <p:nvSpPr>
          <p:cNvPr id="9" name="Rectangle 8"/>
          <p:cNvSpPr/>
          <p:nvPr/>
        </p:nvSpPr>
        <p:spPr>
          <a:xfrm>
            <a:off x="2057400" y="4826675"/>
            <a:ext cx="4572000" cy="2031325"/>
          </a:xfrm>
          <a:prstGeom prst="rect">
            <a:avLst/>
          </a:prstGeom>
        </p:spPr>
        <p:txBody>
          <a:bodyPr>
            <a:spAutoFit/>
          </a:bodyPr>
          <a:lstStyle/>
          <a:p>
            <a:r>
              <a:rPr lang="en-US" sz="1400" b="1" dirty="0" smtClean="0"/>
              <a:t>Deptford Pink</a:t>
            </a:r>
          </a:p>
          <a:p>
            <a:endParaRPr lang="en-US" sz="1400" b="1" dirty="0" smtClean="0"/>
          </a:p>
          <a:p>
            <a:r>
              <a:rPr lang="en-US" sz="1400" dirty="0" smtClean="0"/>
              <a:t>This tough little flower grows in a variety of drier spots. It can be found in dry fields and along roadsides. It has even been seen growing in a mowed lawn, where its normally foot or so of height is reduced to a few inches, and still blooming. Its cheerful, white-speckled blossoms open each morning as the sun hits them, then close again in the evening.</a:t>
            </a:r>
            <a:endParaRPr lang="en-US" sz="1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Animals</a:t>
            </a:r>
            <a:endParaRPr lang="en-US" dirty="0"/>
          </a:p>
        </p:txBody>
      </p:sp>
      <p:pic>
        <p:nvPicPr>
          <p:cNvPr id="15362" name="Picture 2" descr="http://ecos.fws.gov/docs/species_images/doc724.jpg"/>
          <p:cNvPicPr>
            <a:picLocks noChangeAspect="1" noChangeArrowheads="1"/>
          </p:cNvPicPr>
          <p:nvPr/>
        </p:nvPicPr>
        <p:blipFill>
          <a:blip r:embed="rId2"/>
          <a:srcRect/>
          <a:stretch>
            <a:fillRect/>
          </a:stretch>
        </p:blipFill>
        <p:spPr bwMode="auto">
          <a:xfrm>
            <a:off x="228600" y="990600"/>
            <a:ext cx="1524000" cy="2505208"/>
          </a:xfrm>
          <a:prstGeom prst="rect">
            <a:avLst/>
          </a:prstGeom>
          <a:noFill/>
        </p:spPr>
      </p:pic>
      <p:sp>
        <p:nvSpPr>
          <p:cNvPr id="4" name="Rectangle 3"/>
          <p:cNvSpPr/>
          <p:nvPr/>
        </p:nvSpPr>
        <p:spPr>
          <a:xfrm>
            <a:off x="2209800" y="1447800"/>
            <a:ext cx="4572000" cy="1200329"/>
          </a:xfrm>
          <a:prstGeom prst="rect">
            <a:avLst/>
          </a:prstGeom>
        </p:spPr>
        <p:txBody>
          <a:bodyPr>
            <a:spAutoFit/>
          </a:bodyPr>
          <a:lstStyle/>
          <a:p>
            <a:r>
              <a:rPr lang="en-US" dirty="0" smtClean="0"/>
              <a:t>A large raptor, the bald eagle has a wingspread of about 7 feet. Adults have a dark brown body and wings, white head and tail, and a yellow beak. </a:t>
            </a:r>
            <a:endParaRPr lang="en-US" dirty="0"/>
          </a:p>
        </p:txBody>
      </p:sp>
      <p:sp>
        <p:nvSpPr>
          <p:cNvPr id="5" name="Rectangle 4"/>
          <p:cNvSpPr/>
          <p:nvPr/>
        </p:nvSpPr>
        <p:spPr>
          <a:xfrm>
            <a:off x="228600" y="3581400"/>
            <a:ext cx="1371600" cy="1200329"/>
          </a:xfrm>
          <a:prstGeom prst="rect">
            <a:avLst/>
          </a:prstGeom>
        </p:spPr>
        <p:txBody>
          <a:bodyPr wrap="square">
            <a:spAutoFit/>
          </a:bodyPr>
          <a:lstStyle/>
          <a:p>
            <a:r>
              <a:rPr lang="en-US" sz="800" dirty="0" smtClean="0"/>
              <a:t>http://animals.about.com/gi/dynamic/offsite.htm?zi=1/XJ&amp;sdn=animals&amp;cdn=education&amp;tm=116&amp;gps=193_172_1020_609&amp;f=00&amp;su=p897.3.336.ip_&amp;tt=2&amp;bt=0&amp;bts=0&amp;zu=http%3A//ecos.fws.gov/SpeciesProfile%3Fspcode%3DB008</a:t>
            </a:r>
            <a:endParaRPr lang="en-US" sz="800" dirty="0"/>
          </a:p>
        </p:txBody>
      </p:sp>
      <p:pic>
        <p:nvPicPr>
          <p:cNvPr id="15364" name="Picture 4" descr="http://ecos.fws.gov/docs/species_images/doc358.jpg"/>
          <p:cNvPicPr>
            <a:picLocks noChangeAspect="1" noChangeArrowheads="1"/>
          </p:cNvPicPr>
          <p:nvPr/>
        </p:nvPicPr>
        <p:blipFill>
          <a:blip r:embed="rId3"/>
          <a:srcRect/>
          <a:stretch>
            <a:fillRect/>
          </a:stretch>
        </p:blipFill>
        <p:spPr bwMode="auto">
          <a:xfrm>
            <a:off x="6553200" y="2590800"/>
            <a:ext cx="2352675" cy="1869677"/>
          </a:xfrm>
          <a:prstGeom prst="rect">
            <a:avLst/>
          </a:prstGeom>
          <a:noFill/>
        </p:spPr>
      </p:pic>
      <p:sp>
        <p:nvSpPr>
          <p:cNvPr id="7" name="Rectangle 6"/>
          <p:cNvSpPr/>
          <p:nvPr/>
        </p:nvSpPr>
        <p:spPr>
          <a:xfrm>
            <a:off x="2286000" y="2967335"/>
            <a:ext cx="4572000" cy="923330"/>
          </a:xfrm>
          <a:prstGeom prst="rect">
            <a:avLst/>
          </a:prstGeom>
        </p:spPr>
        <p:txBody>
          <a:bodyPr>
            <a:spAutoFit/>
          </a:bodyPr>
          <a:lstStyle/>
          <a:p>
            <a:r>
              <a:rPr lang="en-US" dirty="0" smtClean="0"/>
              <a:t>The Gray Wolf, being a important predator, is an key part of the ecosystems to which it belongs.</a:t>
            </a:r>
            <a:endParaRPr lang="en-US" dirty="0"/>
          </a:p>
        </p:txBody>
      </p:sp>
      <p:pic>
        <p:nvPicPr>
          <p:cNvPr id="15366" name="Picture 6" descr="http://ecos.fws.gov/docs/species_images/doc1475.jpg"/>
          <p:cNvPicPr>
            <a:picLocks noChangeAspect="1" noChangeArrowheads="1"/>
          </p:cNvPicPr>
          <p:nvPr/>
        </p:nvPicPr>
        <p:blipFill>
          <a:blip r:embed="rId4"/>
          <a:srcRect/>
          <a:stretch>
            <a:fillRect/>
          </a:stretch>
        </p:blipFill>
        <p:spPr bwMode="auto">
          <a:xfrm>
            <a:off x="304800" y="4800600"/>
            <a:ext cx="2989579" cy="1676401"/>
          </a:xfrm>
          <a:prstGeom prst="rect">
            <a:avLst/>
          </a:prstGeom>
          <a:noFill/>
        </p:spPr>
      </p:pic>
      <p:sp>
        <p:nvSpPr>
          <p:cNvPr id="9" name="Rectangle 8"/>
          <p:cNvSpPr/>
          <p:nvPr/>
        </p:nvSpPr>
        <p:spPr>
          <a:xfrm>
            <a:off x="228600" y="6477000"/>
            <a:ext cx="4572000" cy="215444"/>
          </a:xfrm>
          <a:prstGeom prst="rect">
            <a:avLst/>
          </a:prstGeom>
        </p:spPr>
        <p:txBody>
          <a:bodyPr>
            <a:spAutoFit/>
          </a:bodyPr>
          <a:lstStyle/>
          <a:p>
            <a:r>
              <a:rPr lang="en-US" sz="800" dirty="0" smtClean="0"/>
              <a:t>http://en.wikipedia.org/wiki/Humpback_whale</a:t>
            </a:r>
            <a:endParaRPr lang="en-US" sz="800" dirty="0"/>
          </a:p>
        </p:txBody>
      </p:sp>
      <p:sp>
        <p:nvSpPr>
          <p:cNvPr id="10" name="Rectangle 9"/>
          <p:cNvSpPr/>
          <p:nvPr/>
        </p:nvSpPr>
        <p:spPr>
          <a:xfrm>
            <a:off x="3581400" y="4267200"/>
            <a:ext cx="5181600" cy="2308324"/>
          </a:xfrm>
          <a:prstGeom prst="rect">
            <a:avLst/>
          </a:prstGeom>
        </p:spPr>
        <p:txBody>
          <a:bodyPr wrap="square">
            <a:spAutoFit/>
          </a:bodyPr>
          <a:lstStyle/>
          <a:p>
            <a:r>
              <a:rPr lang="en-US" sz="1600" dirty="0" smtClean="0"/>
              <a:t>One of the larger species, adults range in length from 12–16 </a:t>
            </a:r>
            <a:r>
              <a:rPr lang="en-US" sz="1600" dirty="0" err="1" smtClean="0"/>
              <a:t>metres</a:t>
            </a:r>
            <a:r>
              <a:rPr lang="en-US" sz="1600" dirty="0" smtClean="0"/>
              <a:t> (40–50 ft) and weigh approximately 36,000 kilograms (79,000 </a:t>
            </a:r>
            <a:r>
              <a:rPr lang="en-US" sz="1600" dirty="0" smtClean="0">
                <a:hlinkClick r:id="rId5" action="ppaction://hlinkfile" tooltip="Pound (mass)"/>
              </a:rPr>
              <a:t>lb</a:t>
            </a:r>
            <a:r>
              <a:rPr lang="en-US" sz="1600" dirty="0" smtClean="0"/>
              <a:t>). The humpback has a distinctive body shape, with unusually long pectoral fins and a </a:t>
            </a:r>
            <a:r>
              <a:rPr lang="en-US" sz="1600" dirty="0" err="1" smtClean="0"/>
              <a:t>knobbly</a:t>
            </a:r>
            <a:r>
              <a:rPr lang="en-US" sz="1600" dirty="0" smtClean="0"/>
              <a:t> head. It is an acrobatic animal, often </a:t>
            </a:r>
            <a:r>
              <a:rPr lang="en-US" sz="1600" dirty="0" smtClean="0">
                <a:hlinkClick r:id="rId6" action="ppaction://hlinkfile" tooltip="Whale surfacing behaviour"/>
              </a:rPr>
              <a:t>breaching</a:t>
            </a:r>
            <a:r>
              <a:rPr lang="en-US" sz="1600" dirty="0" smtClean="0"/>
              <a:t> and slapping the water. Males produce a complex </a:t>
            </a:r>
            <a:r>
              <a:rPr lang="en-US" sz="1600" dirty="0" smtClean="0">
                <a:hlinkClick r:id="rId7" action="ppaction://hlinkfile" tooltip="Whale song"/>
              </a:rPr>
              <a:t>whale song</a:t>
            </a:r>
            <a:r>
              <a:rPr lang="en-US" sz="1600" dirty="0" smtClean="0"/>
              <a:t>, which lasts for 10 to 20 minutes and is repeated for hours at a time. The purpose of the song is not yet clear, although it appears to have a role in mating.</a:t>
            </a:r>
            <a:endParaRPr lang="en-US"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Pollution</a:t>
            </a:r>
            <a:endParaRPr lang="en-US" dirty="0"/>
          </a:p>
        </p:txBody>
      </p:sp>
      <p:sp>
        <p:nvSpPr>
          <p:cNvPr id="3" name="Rectangle 2"/>
          <p:cNvSpPr/>
          <p:nvPr/>
        </p:nvSpPr>
        <p:spPr>
          <a:xfrm>
            <a:off x="3886200" y="1447800"/>
            <a:ext cx="4572000" cy="2031325"/>
          </a:xfrm>
          <a:prstGeom prst="rect">
            <a:avLst/>
          </a:prstGeom>
        </p:spPr>
        <p:txBody>
          <a:bodyPr>
            <a:spAutoFit/>
          </a:bodyPr>
          <a:lstStyle/>
          <a:p>
            <a:r>
              <a:rPr lang="en-US" dirty="0" smtClean="0"/>
              <a:t>Many Rhode Islanders think that water entering storm drains leads to a water treatment plant . Unfortunately, that's usually not the case." URI students were surprised to learn that most storm drains connect directly to our local rivers, lakes, ponds and eventually Narragansett Bay. </a:t>
            </a:r>
            <a:endParaRPr lang="en-US" dirty="0"/>
          </a:p>
        </p:txBody>
      </p:sp>
      <p:pic>
        <p:nvPicPr>
          <p:cNvPr id="16386" name="Picture 2" descr="http://feww.files.wordpress.com/2007/10/water-pollution.JPG"/>
          <p:cNvPicPr>
            <a:picLocks noChangeAspect="1" noChangeArrowheads="1"/>
          </p:cNvPicPr>
          <p:nvPr/>
        </p:nvPicPr>
        <p:blipFill>
          <a:blip r:embed="rId2"/>
          <a:srcRect/>
          <a:stretch>
            <a:fillRect/>
          </a:stretch>
        </p:blipFill>
        <p:spPr bwMode="auto">
          <a:xfrm>
            <a:off x="685800" y="1143000"/>
            <a:ext cx="2387860" cy="2314575"/>
          </a:xfrm>
          <a:prstGeom prst="rect">
            <a:avLst/>
          </a:prstGeom>
          <a:noFill/>
        </p:spPr>
      </p:pic>
      <p:sp>
        <p:nvSpPr>
          <p:cNvPr id="5" name="Rectangle 4"/>
          <p:cNvSpPr/>
          <p:nvPr/>
        </p:nvSpPr>
        <p:spPr>
          <a:xfrm>
            <a:off x="304800" y="3429000"/>
            <a:ext cx="2667000" cy="338554"/>
          </a:xfrm>
          <a:prstGeom prst="rect">
            <a:avLst/>
          </a:prstGeom>
        </p:spPr>
        <p:txBody>
          <a:bodyPr wrap="square">
            <a:spAutoFit/>
          </a:bodyPr>
          <a:lstStyle/>
          <a:p>
            <a:r>
              <a:rPr lang="en-US" sz="800" dirty="0" smtClean="0"/>
              <a:t>http://feww.files.wordpress.com/2007/10/water-pollution.JPG</a:t>
            </a:r>
            <a:endParaRPr lang="en-US" sz="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Sports teams</a:t>
            </a:r>
            <a:endParaRPr lang="en-US" dirty="0"/>
          </a:p>
        </p:txBody>
      </p:sp>
      <p:pic>
        <p:nvPicPr>
          <p:cNvPr id="1026" name="Picture 2" descr="http://gd2.mlb.com/images/gameday/mugshots/milb/457508.jpg">
            <a:hlinkClick r:id="rId2"/>
          </p:cNvPr>
          <p:cNvPicPr>
            <a:picLocks noChangeAspect="1" noChangeArrowheads="1"/>
          </p:cNvPicPr>
          <p:nvPr/>
        </p:nvPicPr>
        <p:blipFill>
          <a:blip r:embed="rId3"/>
          <a:srcRect/>
          <a:stretch>
            <a:fillRect/>
          </a:stretch>
        </p:blipFill>
        <p:spPr bwMode="auto">
          <a:xfrm>
            <a:off x="1295400" y="1295400"/>
            <a:ext cx="1066800" cy="1290484"/>
          </a:xfrm>
          <a:prstGeom prst="rect">
            <a:avLst/>
          </a:prstGeom>
          <a:noFill/>
        </p:spPr>
      </p:pic>
      <p:sp>
        <p:nvSpPr>
          <p:cNvPr id="7" name="Rectangle 6"/>
          <p:cNvSpPr/>
          <p:nvPr/>
        </p:nvSpPr>
        <p:spPr>
          <a:xfrm>
            <a:off x="2362200" y="1143000"/>
            <a:ext cx="4572000" cy="1791563"/>
          </a:xfrm>
          <a:prstGeom prst="rect">
            <a:avLst/>
          </a:prstGeom>
        </p:spPr>
        <p:txBody>
          <a:bodyPr wrap="square">
            <a:spAutoFit/>
          </a:bodyPr>
          <a:lstStyle/>
          <a:p>
            <a:r>
              <a:rPr lang="en-US" b="1" dirty="0" smtClean="0"/>
              <a:t>Batting</a:t>
            </a:r>
            <a:r>
              <a:rPr lang="en-US" dirty="0" smtClean="0"/>
              <a:t/>
            </a:r>
            <a:br>
              <a:rPr lang="en-US" dirty="0" smtClean="0"/>
            </a:br>
            <a:r>
              <a:rPr lang="en-US" b="1" dirty="0" smtClean="0"/>
              <a:t>AVG</a:t>
            </a:r>
            <a:r>
              <a:rPr lang="en-US" dirty="0" smtClean="0"/>
              <a:t> - </a:t>
            </a:r>
            <a:r>
              <a:rPr lang="en-US" dirty="0" smtClean="0">
                <a:hlinkClick r:id="rId4" action="ppaction://hlinkfile"/>
              </a:rPr>
              <a:t>Joe Thurston</a:t>
            </a:r>
            <a:r>
              <a:rPr lang="en-US" dirty="0" smtClean="0"/>
              <a:t>, .316</a:t>
            </a:r>
            <a:br>
              <a:rPr lang="en-US" dirty="0" smtClean="0"/>
            </a:br>
            <a:r>
              <a:rPr lang="en-US" b="1" dirty="0" smtClean="0"/>
              <a:t>HR</a:t>
            </a:r>
            <a:r>
              <a:rPr lang="en-US" dirty="0" smtClean="0"/>
              <a:t> - </a:t>
            </a:r>
            <a:r>
              <a:rPr lang="en-US" dirty="0" smtClean="0">
                <a:hlinkClick r:id="rId2" action="ppaction://hlinkfile"/>
              </a:rPr>
              <a:t>Jonathan Van Every</a:t>
            </a:r>
            <a:r>
              <a:rPr lang="en-US" dirty="0" smtClean="0"/>
              <a:t>, 26</a:t>
            </a:r>
            <a:br>
              <a:rPr lang="en-US" dirty="0" smtClean="0"/>
            </a:br>
            <a:r>
              <a:rPr lang="en-US" b="1" dirty="0" smtClean="0"/>
              <a:t>RBI</a:t>
            </a:r>
            <a:r>
              <a:rPr lang="en-US" dirty="0" smtClean="0"/>
              <a:t> - </a:t>
            </a:r>
            <a:r>
              <a:rPr lang="en-US" dirty="0" smtClean="0">
                <a:hlinkClick r:id="rId5" action="ppaction://hlinkfile"/>
              </a:rPr>
              <a:t>Chris Carter</a:t>
            </a:r>
            <a:r>
              <a:rPr lang="en-US" dirty="0" smtClean="0"/>
              <a:t>, 81</a:t>
            </a:r>
            <a:br>
              <a:rPr lang="en-US" dirty="0" smtClean="0"/>
            </a:br>
            <a:r>
              <a:rPr lang="en-US" b="1" dirty="0" smtClean="0"/>
              <a:t>SB</a:t>
            </a:r>
            <a:r>
              <a:rPr lang="en-US" dirty="0" smtClean="0"/>
              <a:t> - </a:t>
            </a:r>
            <a:r>
              <a:rPr lang="en-US" dirty="0" smtClean="0">
                <a:hlinkClick r:id="rId4" action="ppaction://hlinkfile"/>
              </a:rPr>
              <a:t>Joe Thurston</a:t>
            </a:r>
            <a:r>
              <a:rPr lang="en-US" dirty="0" smtClean="0"/>
              <a:t>, 19</a:t>
            </a:r>
            <a:br>
              <a:rPr lang="en-US" dirty="0" smtClean="0"/>
            </a:br>
            <a:r>
              <a:rPr lang="en-US" dirty="0" smtClean="0">
                <a:hlinkClick r:id="rId6" action="ppaction://hlinkfile"/>
              </a:rPr>
              <a:t>Final Stats</a:t>
            </a:r>
            <a:r>
              <a:rPr lang="en-US" dirty="0" smtClean="0"/>
              <a:t> </a:t>
            </a:r>
            <a:endParaRPr lang="en-US" dirty="0"/>
          </a:p>
        </p:txBody>
      </p:sp>
      <p:sp>
        <p:nvSpPr>
          <p:cNvPr id="9" name="TextBox 8"/>
          <p:cNvSpPr txBox="1"/>
          <p:nvPr/>
        </p:nvSpPr>
        <p:spPr>
          <a:xfrm>
            <a:off x="1371600" y="2743200"/>
            <a:ext cx="1098314" cy="369332"/>
          </a:xfrm>
          <a:prstGeom prst="rect">
            <a:avLst/>
          </a:prstGeom>
          <a:noFill/>
        </p:spPr>
        <p:txBody>
          <a:bodyPr wrap="none" rtlCol="0">
            <a:spAutoFit/>
          </a:bodyPr>
          <a:lstStyle/>
          <a:p>
            <a:r>
              <a:rPr lang="en-US" dirty="0" smtClean="0"/>
              <a:t>Van Every</a:t>
            </a:r>
            <a:endParaRPr lang="en-US" dirty="0"/>
          </a:p>
        </p:txBody>
      </p:sp>
      <p:pic>
        <p:nvPicPr>
          <p:cNvPr id="1030" name="Picture 6" descr="http://www.providencebruins.com/ftp/banner/banner.jpg">
            <a:hlinkClick r:id="rId7"/>
          </p:cNvPr>
          <p:cNvPicPr>
            <a:picLocks noChangeAspect="1" noChangeArrowheads="1"/>
          </p:cNvPicPr>
          <p:nvPr/>
        </p:nvPicPr>
        <p:blipFill>
          <a:blip r:embed="rId8"/>
          <a:srcRect/>
          <a:stretch>
            <a:fillRect/>
          </a:stretch>
        </p:blipFill>
        <p:spPr bwMode="auto">
          <a:xfrm>
            <a:off x="0" y="3048000"/>
            <a:ext cx="9144000" cy="851339"/>
          </a:xfrm>
          <a:prstGeom prst="rect">
            <a:avLst/>
          </a:prstGeom>
          <a:noFill/>
        </p:spPr>
      </p:pic>
      <p:pic>
        <p:nvPicPr>
          <p:cNvPr id="1032" name="Picture 8" descr="Geoff McDermott"/>
          <p:cNvPicPr>
            <a:picLocks noChangeAspect="1" noChangeArrowheads="1"/>
          </p:cNvPicPr>
          <p:nvPr/>
        </p:nvPicPr>
        <p:blipFill>
          <a:blip r:embed="rId9"/>
          <a:srcRect/>
          <a:stretch>
            <a:fillRect/>
          </a:stretch>
        </p:blipFill>
        <p:spPr bwMode="auto">
          <a:xfrm>
            <a:off x="685800" y="4343400"/>
            <a:ext cx="1000125" cy="1381126"/>
          </a:xfrm>
          <a:prstGeom prst="rect">
            <a:avLst/>
          </a:prstGeom>
          <a:noFill/>
        </p:spPr>
      </p:pic>
      <p:sp>
        <p:nvSpPr>
          <p:cNvPr id="12" name="Rectangle 11"/>
          <p:cNvSpPr/>
          <p:nvPr/>
        </p:nvSpPr>
        <p:spPr>
          <a:xfrm>
            <a:off x="2209800" y="4191001"/>
            <a:ext cx="6934200" cy="2862322"/>
          </a:xfrm>
          <a:prstGeom prst="rect">
            <a:avLst/>
          </a:prstGeom>
        </p:spPr>
        <p:txBody>
          <a:bodyPr wrap="square">
            <a:spAutoFit/>
          </a:bodyPr>
          <a:lstStyle/>
          <a:p>
            <a:r>
              <a:rPr lang="en-US" b="1" dirty="0" smtClean="0"/>
              <a:t>Name:</a:t>
            </a:r>
            <a:r>
              <a:rPr lang="en-US" dirty="0" smtClean="0"/>
              <a:t> </a:t>
            </a:r>
            <a:r>
              <a:rPr lang="en-US" dirty="0" err="1" smtClean="0"/>
              <a:t>Sharaud</a:t>
            </a:r>
            <a:r>
              <a:rPr lang="en-US" dirty="0" smtClean="0"/>
              <a:t> Curry</a:t>
            </a:r>
            <a:br>
              <a:rPr lang="en-US" dirty="0" smtClean="0"/>
            </a:br>
            <a:r>
              <a:rPr lang="en-US" b="1" dirty="0" smtClean="0"/>
              <a:t>Sport:</a:t>
            </a:r>
            <a:r>
              <a:rPr lang="en-US" dirty="0" smtClean="0"/>
              <a:t> Men's Basketball</a:t>
            </a:r>
            <a:br>
              <a:rPr lang="en-US" dirty="0" smtClean="0"/>
            </a:br>
            <a:r>
              <a:rPr lang="en-US" b="1" dirty="0" smtClean="0"/>
              <a:t>Class:</a:t>
            </a:r>
            <a:r>
              <a:rPr lang="en-US" dirty="0" smtClean="0"/>
              <a:t> Junior</a:t>
            </a:r>
            <a:br>
              <a:rPr lang="en-US" dirty="0" smtClean="0"/>
            </a:br>
            <a:r>
              <a:rPr lang="en-US" b="1" dirty="0" smtClean="0"/>
              <a:t>Hometown:</a:t>
            </a:r>
            <a:r>
              <a:rPr lang="en-US" dirty="0" smtClean="0"/>
              <a:t> Jr., Gainesville, Ga.</a:t>
            </a:r>
            <a:br>
              <a:rPr lang="en-US" dirty="0" smtClean="0"/>
            </a:br>
            <a:r>
              <a:rPr lang="en-US" dirty="0" smtClean="0"/>
              <a:t>Curry averaged 14.5 points, 5.5 assists, 3.5 rebounds and shot 45.8 percent (11-24) from the field as the Friars earned two BIG EAST wins last week over St. John's and DePaul. He had a game-high 16 points and eight assists in the victory over St. John's on December 31. On January 3, he recorded 13 points and five rebounds in the win over DePaul. </a:t>
            </a:r>
            <a:br>
              <a:rPr lang="en-US" dirty="0"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Restaurants</a:t>
            </a:r>
            <a:endParaRPr lang="en-US" dirty="0"/>
          </a:p>
        </p:txBody>
      </p:sp>
      <p:pic>
        <p:nvPicPr>
          <p:cNvPr id="18436" name="Picture 4" descr="Brick Alley Pub at night"/>
          <p:cNvPicPr>
            <a:picLocks noChangeAspect="1" noChangeArrowheads="1"/>
          </p:cNvPicPr>
          <p:nvPr/>
        </p:nvPicPr>
        <p:blipFill>
          <a:blip r:embed="rId2"/>
          <a:srcRect/>
          <a:stretch>
            <a:fillRect/>
          </a:stretch>
        </p:blipFill>
        <p:spPr bwMode="auto">
          <a:xfrm>
            <a:off x="0" y="1143000"/>
            <a:ext cx="3733800" cy="2133601"/>
          </a:xfrm>
          <a:prstGeom prst="rect">
            <a:avLst/>
          </a:prstGeom>
          <a:noFill/>
        </p:spPr>
      </p:pic>
      <p:pic>
        <p:nvPicPr>
          <p:cNvPr id="18438" name="Picture 6" descr="bar"/>
          <p:cNvPicPr>
            <a:picLocks noChangeAspect="1" noChangeArrowheads="1"/>
          </p:cNvPicPr>
          <p:nvPr/>
        </p:nvPicPr>
        <p:blipFill>
          <a:blip r:embed="rId3"/>
          <a:srcRect/>
          <a:stretch>
            <a:fillRect/>
          </a:stretch>
        </p:blipFill>
        <p:spPr bwMode="auto">
          <a:xfrm>
            <a:off x="0" y="3276600"/>
            <a:ext cx="2381250" cy="3581400"/>
          </a:xfrm>
          <a:prstGeom prst="rect">
            <a:avLst/>
          </a:prstGeom>
          <a:noFill/>
        </p:spPr>
      </p:pic>
      <p:pic>
        <p:nvPicPr>
          <p:cNvPr id="1026" name="Picture 2" descr="http://www.prontonewport.com/images/hpfrontpic.jpg"/>
          <p:cNvPicPr>
            <a:picLocks noChangeAspect="1" noChangeArrowheads="1"/>
          </p:cNvPicPr>
          <p:nvPr/>
        </p:nvPicPr>
        <p:blipFill>
          <a:blip r:embed="rId4"/>
          <a:srcRect/>
          <a:stretch>
            <a:fillRect/>
          </a:stretch>
        </p:blipFill>
        <p:spPr bwMode="auto">
          <a:xfrm>
            <a:off x="4467225" y="1219200"/>
            <a:ext cx="4676775" cy="1633025"/>
          </a:xfrm>
          <a:prstGeom prst="rect">
            <a:avLst/>
          </a:prstGeom>
          <a:noFill/>
        </p:spPr>
      </p:pic>
      <p:sp>
        <p:nvSpPr>
          <p:cNvPr id="1027" name="Rectangle 3"/>
          <p:cNvSpPr>
            <a:spLocks noChangeArrowheads="1"/>
          </p:cNvSpPr>
          <p:nvPr/>
        </p:nvSpPr>
        <p:spPr bwMode="auto">
          <a:xfrm>
            <a:off x="2743200" y="3581400"/>
            <a:ext cx="5410200"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pitchFamily="34" charset="0"/>
                <a:cs typeface="Arial" pitchFamily="34" charset="0"/>
              </a:rPr>
              <a:t>  After 26 years as one of Rhode Island's most popular restaurants with locals and tourists alike, the Brick Alley Pub &amp; Restaurant has earned landmark status. Located at 140 Thames Street, across from the Brick Market Place, the Brick Alley Pub &amp; Restaurant offers a warm and cozy fireplace in winter, and comfortably air-conditioned dining rooms or tree-shaded courtyard in summer.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Schools</a:t>
            </a:r>
            <a:endParaRPr lang="en-US" dirty="0"/>
          </a:p>
        </p:txBody>
      </p:sp>
      <p:pic>
        <p:nvPicPr>
          <p:cNvPr id="20482" name="Picture 2" descr="Wickford Middle School Photo"/>
          <p:cNvPicPr>
            <a:picLocks noChangeAspect="1" noChangeArrowheads="1"/>
          </p:cNvPicPr>
          <p:nvPr/>
        </p:nvPicPr>
        <p:blipFill>
          <a:blip r:embed="rId2"/>
          <a:srcRect/>
          <a:stretch>
            <a:fillRect/>
          </a:stretch>
        </p:blipFill>
        <p:spPr bwMode="auto">
          <a:xfrm>
            <a:off x="0" y="1371600"/>
            <a:ext cx="3400425" cy="1562100"/>
          </a:xfrm>
          <a:prstGeom prst="rect">
            <a:avLst/>
          </a:prstGeom>
          <a:noFill/>
        </p:spPr>
      </p:pic>
      <p:sp>
        <p:nvSpPr>
          <p:cNvPr id="7" name="Rectangle 6"/>
          <p:cNvSpPr/>
          <p:nvPr/>
        </p:nvSpPr>
        <p:spPr>
          <a:xfrm>
            <a:off x="838200" y="3124200"/>
            <a:ext cx="2726131" cy="400110"/>
          </a:xfrm>
          <a:prstGeom prst="rect">
            <a:avLst/>
          </a:prstGeom>
        </p:spPr>
        <p:txBody>
          <a:bodyPr wrap="none">
            <a:spAutoFit/>
          </a:bodyPr>
          <a:lstStyle/>
          <a:p>
            <a:r>
              <a:rPr lang="en-US" sz="2000" dirty="0" err="1" smtClean="0"/>
              <a:t>Wickford</a:t>
            </a:r>
            <a:r>
              <a:rPr lang="en-US" sz="2000" dirty="0" smtClean="0"/>
              <a:t> Middle School </a:t>
            </a:r>
            <a:endParaRPr lang="en-US" sz="2000" dirty="0"/>
          </a:p>
        </p:txBody>
      </p:sp>
      <p:pic>
        <p:nvPicPr>
          <p:cNvPr id="20484" name="Picture 4" descr="92/p528875074_226.jpg"/>
          <p:cNvPicPr>
            <a:picLocks noChangeAspect="1" noChangeArrowheads="1"/>
          </p:cNvPicPr>
          <p:nvPr/>
        </p:nvPicPr>
        <p:blipFill>
          <a:blip r:embed="rId3"/>
          <a:srcRect/>
          <a:stretch>
            <a:fillRect/>
          </a:stretch>
        </p:blipFill>
        <p:spPr bwMode="auto">
          <a:xfrm>
            <a:off x="0" y="3505200"/>
            <a:ext cx="4295775" cy="2857500"/>
          </a:xfrm>
          <a:prstGeom prst="rect">
            <a:avLst/>
          </a:prstGeom>
          <a:noFill/>
        </p:spPr>
      </p:pic>
      <p:sp>
        <p:nvSpPr>
          <p:cNvPr id="10" name="Rectangle 9"/>
          <p:cNvSpPr/>
          <p:nvPr/>
        </p:nvSpPr>
        <p:spPr>
          <a:xfrm>
            <a:off x="533400" y="6488668"/>
            <a:ext cx="2028056" cy="369332"/>
          </a:xfrm>
          <a:prstGeom prst="rect">
            <a:avLst/>
          </a:prstGeom>
        </p:spPr>
        <p:txBody>
          <a:bodyPr wrap="none">
            <a:spAutoFit/>
          </a:bodyPr>
          <a:lstStyle/>
          <a:p>
            <a:r>
              <a:rPr lang="en-US" dirty="0" smtClean="0"/>
              <a:t>Fishing Cove School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Hotels</a:t>
            </a:r>
            <a:endParaRPr lang="en-US" dirty="0"/>
          </a:p>
        </p:txBody>
      </p:sp>
      <p:pic>
        <p:nvPicPr>
          <p:cNvPr id="1025" name="Picture 1" descr="Beautiful Lobby"/>
          <p:cNvPicPr>
            <a:picLocks noChangeAspect="1" noChangeArrowheads="1"/>
          </p:cNvPicPr>
          <p:nvPr/>
        </p:nvPicPr>
        <p:blipFill>
          <a:blip r:embed="rId2"/>
          <a:srcRect/>
          <a:stretch>
            <a:fillRect/>
          </a:stretch>
        </p:blipFill>
        <p:spPr bwMode="auto">
          <a:xfrm>
            <a:off x="228600" y="1905000"/>
            <a:ext cx="4038600" cy="2692400"/>
          </a:xfrm>
          <a:prstGeom prst="rect">
            <a:avLst/>
          </a:prstGeom>
          <a:noFill/>
        </p:spPr>
      </p:pic>
      <p:sp>
        <p:nvSpPr>
          <p:cNvPr id="4" name="Rectangle 3"/>
          <p:cNvSpPr/>
          <p:nvPr/>
        </p:nvSpPr>
        <p:spPr>
          <a:xfrm>
            <a:off x="4191000" y="2286000"/>
            <a:ext cx="4572000" cy="2308324"/>
          </a:xfrm>
          <a:prstGeom prst="rect">
            <a:avLst/>
          </a:prstGeom>
        </p:spPr>
        <p:txBody>
          <a:bodyPr>
            <a:spAutoFit/>
          </a:bodyPr>
          <a:lstStyle/>
          <a:p>
            <a:r>
              <a:rPr lang="en-US" dirty="0" smtClean="0"/>
              <a:t>Discover the stunning, all-new Radisson Hotel Providence Airport. Our Warwick, Rhode Island hotel's newly renovated facilities are adjacent to T.F. Green International Airport and minutes from downtown Providence. Our Providence hotel's central location puts you close to the area's top attractions, business parks, Johnson &amp; Wales University and Brown University</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TotalTime>
  <Words>619</Words>
  <Application>Microsoft Office PowerPoint</Application>
  <PresentationFormat>On-screen Show (4:3)</PresentationFormat>
  <Paragraphs>42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Rhode Island</vt:lpstr>
      <vt:lpstr>Rocks and Minerals</vt:lpstr>
      <vt:lpstr>Slide 3</vt:lpstr>
      <vt:lpstr>Animals</vt:lpstr>
      <vt:lpstr>Pollution</vt:lpstr>
      <vt:lpstr>Sports teams</vt:lpstr>
      <vt:lpstr>Restaurants</vt:lpstr>
      <vt:lpstr>Schools</vt:lpstr>
      <vt:lpstr>Hotels</vt:lpstr>
      <vt:lpstr>World records</vt:lpstr>
    </vt:vector>
  </TitlesOfParts>
  <Company>Monroe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cltadmin</dc:creator>
  <cp:lastModifiedBy>Tech Dept</cp:lastModifiedBy>
  <cp:revision>27</cp:revision>
  <dcterms:created xsi:type="dcterms:W3CDTF">2008-12-18T19:32:34Z</dcterms:created>
  <dcterms:modified xsi:type="dcterms:W3CDTF">2010-06-03T17:44:59Z</dcterms:modified>
</cp:coreProperties>
</file>